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871402B-928C-49A3-ACAF-62B88C054325}" type="datetimeFigureOut">
              <a:rPr lang="ru-RU" smtClean="0"/>
              <a:t>25.03.2023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5DBB1D95-985D-45CD-B4A8-B21F97D28E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4728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1402B-928C-49A3-ACAF-62B88C054325}" type="datetimeFigureOut">
              <a:rPr lang="ru-RU" smtClean="0"/>
              <a:t>25.03.2023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B1D95-985D-45CD-B4A8-B21F97D28E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787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1402B-928C-49A3-ACAF-62B88C054325}" type="datetimeFigureOut">
              <a:rPr lang="ru-RU" smtClean="0"/>
              <a:t>25.03.2023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B1D95-985D-45CD-B4A8-B21F97D28E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660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1402B-928C-49A3-ACAF-62B88C054325}" type="datetimeFigureOut">
              <a:rPr lang="ru-RU" smtClean="0"/>
              <a:t>25.03.2023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B1D95-985D-45CD-B4A8-B21F97D28E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93596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1402B-928C-49A3-ACAF-62B88C054325}" type="datetimeFigureOut">
              <a:rPr lang="ru-RU" smtClean="0"/>
              <a:t>25.03.2023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B1D95-985D-45CD-B4A8-B21F97D28E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7269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1402B-928C-49A3-ACAF-62B88C054325}" type="datetimeFigureOut">
              <a:rPr lang="ru-RU" smtClean="0"/>
              <a:t>25.03.2023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B1D95-985D-45CD-B4A8-B21F97D28E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17148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1402B-928C-49A3-ACAF-62B88C054325}" type="datetimeFigureOut">
              <a:rPr lang="ru-RU" smtClean="0"/>
              <a:t>25.03.2023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B1D95-985D-45CD-B4A8-B21F97D28E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3331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3871402B-928C-49A3-ACAF-62B88C054325}" type="datetimeFigureOut">
              <a:rPr lang="ru-RU" smtClean="0"/>
              <a:t>25.03.2023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B1D95-985D-45CD-B4A8-B21F97D28E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3305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3871402B-928C-49A3-ACAF-62B88C054325}" type="datetimeFigureOut">
              <a:rPr lang="ru-RU" smtClean="0"/>
              <a:t>25.03.2023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B1D95-985D-45CD-B4A8-B21F97D28E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804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1402B-928C-49A3-ACAF-62B88C054325}" type="datetimeFigureOut">
              <a:rPr lang="ru-RU" smtClean="0"/>
              <a:t>25.03.2023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B1D95-985D-45CD-B4A8-B21F97D28E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0105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1402B-928C-49A3-ACAF-62B88C054325}" type="datetimeFigureOut">
              <a:rPr lang="ru-RU" smtClean="0"/>
              <a:t>25.03.2023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B1D95-985D-45CD-B4A8-B21F97D28E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80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1402B-928C-49A3-ACAF-62B88C054325}" type="datetimeFigureOut">
              <a:rPr lang="ru-RU" smtClean="0"/>
              <a:t>25.03.2023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B1D95-985D-45CD-B4A8-B21F97D28E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93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1402B-928C-49A3-ACAF-62B88C054325}" type="datetimeFigureOut">
              <a:rPr lang="ru-RU" smtClean="0"/>
              <a:t>25.03.2023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B1D95-985D-45CD-B4A8-B21F97D28E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8112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1402B-928C-49A3-ACAF-62B88C054325}" type="datetimeFigureOut">
              <a:rPr lang="ru-RU" smtClean="0"/>
              <a:t>25.03.2023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B1D95-985D-45CD-B4A8-B21F97D28E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46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1402B-928C-49A3-ACAF-62B88C054325}" type="datetimeFigureOut">
              <a:rPr lang="ru-RU" smtClean="0"/>
              <a:t>25.03.2023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B1D95-985D-45CD-B4A8-B21F97D28E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9783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1402B-928C-49A3-ACAF-62B88C054325}" type="datetimeFigureOut">
              <a:rPr lang="ru-RU" smtClean="0"/>
              <a:t>25.03.2023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B1D95-985D-45CD-B4A8-B21F97D28E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296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1402B-928C-49A3-ACAF-62B88C054325}" type="datetimeFigureOut">
              <a:rPr lang="ru-RU" smtClean="0"/>
              <a:t>25.03.2023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B1D95-985D-45CD-B4A8-B21F97D28E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561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871402B-928C-49A3-ACAF-62B88C054325}" type="datetimeFigureOut">
              <a:rPr lang="ru-RU" smtClean="0"/>
              <a:t>25.03.2023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5DBB1D95-985D-45CD-B4A8-B21F97D28E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195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sz="4800" b="1" dirty="0" smtClean="0"/>
              <a:t>«</a:t>
            </a:r>
            <a:r>
              <a:rPr lang="ru-RU" sz="4800" b="1" dirty="0"/>
              <a:t>ФГОС: преемственность при переходе из начальной школы в основную»</a:t>
            </a:r>
            <a:r>
              <a:rPr lang="ru-RU" sz="4800" dirty="0"/>
              <a:t/>
            </a:r>
            <a:br>
              <a:rPr lang="ru-RU" sz="4800" dirty="0"/>
            </a:br>
            <a:r>
              <a:rPr lang="ru-RU" sz="4800" i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079" y="4184073"/>
            <a:ext cx="4907705" cy="1731414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557817" y="4777380"/>
            <a:ext cx="4701309" cy="861420"/>
          </a:xfrm>
        </p:spPr>
        <p:txBody>
          <a:bodyPr>
            <a:normAutofit/>
          </a:bodyPr>
          <a:lstStyle/>
          <a:p>
            <a:r>
              <a:rPr lang="ru-RU" sz="2400" dirty="0" err="1" smtClean="0">
                <a:solidFill>
                  <a:srgbClr val="FFC000"/>
                </a:solidFill>
              </a:rPr>
              <a:t>Рц</a:t>
            </a:r>
            <a:r>
              <a:rPr lang="ru-RU" sz="2400" dirty="0" smtClean="0">
                <a:solidFill>
                  <a:srgbClr val="FFC000"/>
                </a:solidFill>
              </a:rPr>
              <a:t>  «Успех»  МОУ СОШ №43</a:t>
            </a:r>
            <a:endParaRPr lang="ru-RU" sz="2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84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4182" y="973668"/>
            <a:ext cx="11046691" cy="554720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dirty="0">
                <a:solidFill>
                  <a:srgbClr val="FFC000"/>
                </a:solidFill>
              </a:rPr>
              <a:t>ПОНЯТИЕ </a:t>
            </a:r>
            <a:r>
              <a:rPr lang="ru-RU" sz="2400" dirty="0" smtClean="0">
                <a:solidFill>
                  <a:srgbClr val="FFC000"/>
                </a:solidFill>
              </a:rPr>
              <a:t>ПРЕЕМСТВЕННОСТИ</a:t>
            </a:r>
          </a:p>
          <a:p>
            <a:pPr marL="0" indent="0">
              <a:buNone/>
            </a:pPr>
            <a:endParaRPr lang="ru-RU" sz="2400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ru-RU" sz="2400" dirty="0">
              <a:solidFill>
                <a:srgbClr val="FFC000"/>
              </a:solidFill>
            </a:endParaRPr>
          </a:p>
          <a:p>
            <a:r>
              <a:rPr lang="ru-RU" sz="2400" dirty="0"/>
              <a:t>◼ преемство - это передача, переход чего-либо, </a:t>
            </a:r>
            <a:r>
              <a:rPr lang="ru-RU" sz="2400" dirty="0" smtClean="0"/>
              <a:t>от предшественника </a:t>
            </a:r>
            <a:r>
              <a:rPr lang="ru-RU" sz="2400" dirty="0"/>
              <a:t>к преемнику</a:t>
            </a:r>
          </a:p>
          <a:p>
            <a:r>
              <a:rPr lang="ru-RU" sz="2400" dirty="0"/>
              <a:t>◼ преемственный – идущий в порядке </a:t>
            </a:r>
            <a:r>
              <a:rPr lang="ru-RU" sz="2400" dirty="0" smtClean="0"/>
              <a:t>преемства, последовательности </a:t>
            </a:r>
            <a:r>
              <a:rPr lang="ru-RU" sz="2400" dirty="0"/>
              <a:t>от одного к другому (С.И. Ожегов)</a:t>
            </a:r>
          </a:p>
          <a:p>
            <a:r>
              <a:rPr lang="ru-RU" sz="2400" dirty="0"/>
              <a:t>◼ Преемственность – это связь между явлениями в </a:t>
            </a:r>
            <a:r>
              <a:rPr lang="ru-RU" sz="2400" dirty="0" smtClean="0"/>
              <a:t>процессе развития </a:t>
            </a:r>
            <a:r>
              <a:rPr lang="ru-RU" sz="2400" dirty="0"/>
              <a:t>в природе, обществе и познании, когда </a:t>
            </a:r>
            <a:r>
              <a:rPr lang="ru-RU" sz="2400" dirty="0" smtClean="0"/>
              <a:t>новое, сменяя </a:t>
            </a:r>
            <a:r>
              <a:rPr lang="ru-RU" sz="2400" dirty="0"/>
              <a:t>старое, сохраняет в себе некоторые его элементы. </a:t>
            </a:r>
            <a:r>
              <a:rPr lang="ru-RU" sz="2400" dirty="0" smtClean="0"/>
              <a:t>В обществе </a:t>
            </a:r>
            <a:r>
              <a:rPr lang="ru-RU" sz="2400" dirty="0"/>
              <a:t>означает передачу и усвоение социальных </a:t>
            </a:r>
            <a:r>
              <a:rPr lang="ru-RU" sz="2400" dirty="0" smtClean="0"/>
              <a:t>и культурных </a:t>
            </a:r>
            <a:r>
              <a:rPr lang="ru-RU" sz="2400" dirty="0"/>
              <a:t>ценностей от поколения к поколению, </a:t>
            </a:r>
            <a:r>
              <a:rPr lang="ru-RU" sz="2400" dirty="0" smtClean="0"/>
              <a:t>от формации </a:t>
            </a:r>
            <a:r>
              <a:rPr lang="ru-RU" sz="2400" dirty="0"/>
              <a:t>к формации (Большой энциклопедический словарьhttp://mirslovarei.com/content_bes/ preemstvennost-49618.html) </a:t>
            </a:r>
          </a:p>
        </p:txBody>
      </p:sp>
    </p:spTree>
    <p:extLst>
      <p:ext uri="{BB962C8B-B14F-4D97-AF65-F5344CB8AC3E}">
        <p14:creationId xmlns:p14="http://schemas.microsoft.com/office/powerpoint/2010/main" val="2589944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6473" y="973667"/>
            <a:ext cx="11157527" cy="5602623"/>
          </a:xfrm>
        </p:spPr>
        <p:txBody>
          <a:bodyPr>
            <a:normAutofit/>
          </a:bodyPr>
          <a:lstStyle/>
          <a:p>
            <a:r>
              <a:rPr lang="ru-RU" sz="3900" dirty="0">
                <a:solidFill>
                  <a:srgbClr val="FFC000"/>
                </a:solidFill>
              </a:rPr>
              <a:t>ПОНЯТИЕ ПРЕЕМСТВЕННОСТИ</a:t>
            </a:r>
            <a:r>
              <a:rPr lang="ru-RU" sz="3900" dirty="0"/>
              <a:t> </a:t>
            </a:r>
            <a:endParaRPr lang="ru-RU" sz="3900" dirty="0" smtClean="0"/>
          </a:p>
          <a:p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◼ </a:t>
            </a:r>
            <a:r>
              <a:rPr lang="ru-RU" dirty="0"/>
              <a:t>Преемственность в образовании – непрерывающаяся связь между различными этапами и стадиями в историческом развитии образовательной теории и практики, базирующаяся на сохранении и последовательном обогащении общих традиций и более частного позитивного опыта, на их постоянном качественном обновлении с учётом изменений, происходящих в жизни общества, и нового содержания образовательных потребностей. </a:t>
            </a:r>
            <a:endParaRPr lang="ru-RU" dirty="0" smtClean="0"/>
          </a:p>
          <a:p>
            <a:r>
              <a:rPr lang="ru-RU" dirty="0" smtClean="0"/>
              <a:t>◼ </a:t>
            </a:r>
            <a:r>
              <a:rPr lang="ru-RU" dirty="0"/>
              <a:t>Преемственность в обучении - установление необходимой связи и правильного соотношения между частями учебного предмета на разных ступенях его изучения; понятие преемственности характеризует также требования, предъявляемые к знаниям, умениям и УУД учащихся на каждом этапе обучения, формам, методам и приёмам объяснения нового материала и ко всей последующей работе по его усвоению. </a:t>
            </a:r>
            <a:endParaRPr lang="ru-RU" dirty="0" smtClean="0"/>
          </a:p>
          <a:p>
            <a:r>
              <a:rPr lang="ru-RU" dirty="0" smtClean="0"/>
              <a:t>◼ </a:t>
            </a:r>
            <a:r>
              <a:rPr lang="ru-RU" dirty="0"/>
              <a:t>Преемственность – это единая система требований к организации деятельности детей и ее оценке. (Из ФГОС).</a:t>
            </a:r>
          </a:p>
        </p:txBody>
      </p:sp>
    </p:spTree>
    <p:extLst>
      <p:ext uri="{BB962C8B-B14F-4D97-AF65-F5344CB8AC3E}">
        <p14:creationId xmlns:p14="http://schemas.microsoft.com/office/powerpoint/2010/main" val="129543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1182255"/>
            <a:ext cx="8825659" cy="4837545"/>
          </a:xfrm>
        </p:spPr>
        <p:txBody>
          <a:bodyPr/>
          <a:lstStyle/>
          <a:p>
            <a:r>
              <a:rPr lang="ru-RU" sz="3600" dirty="0">
                <a:solidFill>
                  <a:srgbClr val="FFC000"/>
                </a:solidFill>
              </a:rPr>
              <a:t>ПРЕЕМСТВЕННОСТЬ 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sz="3600" dirty="0" smtClean="0"/>
              <a:t>Переход </a:t>
            </a:r>
            <a:r>
              <a:rPr lang="ru-RU" sz="3600" dirty="0"/>
              <a:t>от одного уровня образования к следующему, выражающийся в сохранении и постепенном изменении содержания, форм, методов, технологий обучения и воспитания.</a:t>
            </a:r>
          </a:p>
        </p:txBody>
      </p:sp>
    </p:spTree>
    <p:extLst>
      <p:ext uri="{BB962C8B-B14F-4D97-AF65-F5344CB8AC3E}">
        <p14:creationId xmlns:p14="http://schemas.microsoft.com/office/powerpoint/2010/main" val="1446366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2582" y="785091"/>
            <a:ext cx="10723418" cy="5234709"/>
          </a:xfrm>
        </p:spPr>
        <p:txBody>
          <a:bodyPr>
            <a:normAutofit fontScale="92500" lnSpcReduction="10000"/>
          </a:bodyPr>
          <a:lstStyle/>
          <a:p>
            <a:r>
              <a:rPr lang="ru-RU" sz="4200" dirty="0">
                <a:solidFill>
                  <a:srgbClr val="FFC000"/>
                </a:solidFill>
              </a:rPr>
              <a:t>ВИДЫ ПРЕЕМСТВЕННОСТИ </a:t>
            </a:r>
            <a:endParaRPr lang="ru-RU" sz="4200" dirty="0" smtClean="0">
              <a:solidFill>
                <a:srgbClr val="FFC000"/>
              </a:solidFill>
            </a:endParaRPr>
          </a:p>
          <a:p>
            <a:endParaRPr lang="ru-RU" sz="2000" dirty="0">
              <a:solidFill>
                <a:srgbClr val="FFC000"/>
              </a:solidFill>
            </a:endParaRPr>
          </a:p>
          <a:p>
            <a:endParaRPr lang="ru-RU" sz="2000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ru-RU" sz="2000" dirty="0" smtClean="0">
              <a:solidFill>
                <a:srgbClr val="FFC000"/>
              </a:solidFill>
            </a:endParaRPr>
          </a:p>
          <a:p>
            <a:r>
              <a:rPr lang="ru-RU" sz="2000" dirty="0" smtClean="0"/>
              <a:t>1</a:t>
            </a:r>
            <a:r>
              <a:rPr lang="ru-RU" sz="2000" dirty="0"/>
              <a:t>. ЦЕЛЕВАЯ, ОПРЕДЕЛЯЕМАЯ В ФЕДЕРАЛЬНЫХ, РЕГИОНАЛЬНЫХ И ЛОКАЛЬНЫХ ПРАВОВЫХ И НОРМАТИВНЫХ ДОКУМЕНТАХ И АКТАХ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2. СОДЕРЖАТЕЛЬНАЯ, ПРИЗВАННАЯ СОЗДАВАТЬ НА КАЖДОМ ПРЕДЫДУЩЕМ УРОВНЕ ОБРАЗОВАНИЯ «БАЗУ» ДЛЯ ДАЛЬНЕЙШЕГО ОСВОЕНИЯ ПОСЛЕДУЮЩИХ ОБРАЗОВАТЕЛЬНЫХ ПРОГРАММ ПОСРЕДСТВОМ ФОРМИРОВАНИЯ В НИХ «СКВОЗНЫХ» ЛИНИЙ, КОНЦЕНТРИЧНОСТИ СОДЕРЖАНИЯ УЧЕБНЫХ ПРОГРАММ, РАСШИРЕНИЯ И УГЛУБЛЕНИЯ ТЕМАТИКИ, РЕАЛИЗАЦИИ МЕЖПРЕДМЕТНЫХ СВЯЗЕЙ. </a:t>
            </a:r>
            <a:endParaRPr lang="ru-RU" sz="2000" dirty="0" smtClean="0"/>
          </a:p>
          <a:p>
            <a:r>
              <a:rPr lang="ru-RU" sz="2000" dirty="0" smtClean="0"/>
              <a:t>3</a:t>
            </a:r>
            <a:r>
              <a:rPr lang="ru-RU" sz="2000" dirty="0"/>
              <a:t>. ТЕХНОЛОГИЧЕСКАЯ, ОЗНАЧАЮЩАЯ ВЗАИМОСВЯЗЬ ОРГАНИЗАЦИОННЫХ ФОРМ, ДИДАКТИЧЕСКИХ СРЕДСТВ, МЕТОДОВ, ПРИЕМОВ И ТЕХНОЛОГИЙ ОБРАЗОВАНИЯ, ЧТО ОТВЕЧАЕТ ТРЕБОВАНИЯМ ФГОС НОО И ФГОС ООО К ОБРАЗОВАТЕЛЬНЫМ РЕЗУЛЬТАТАМ ОБУЧАЮЩИХСЯ.</a:t>
            </a:r>
          </a:p>
        </p:txBody>
      </p:sp>
    </p:spTree>
    <p:extLst>
      <p:ext uri="{BB962C8B-B14F-4D97-AF65-F5344CB8AC3E}">
        <p14:creationId xmlns:p14="http://schemas.microsoft.com/office/powerpoint/2010/main" val="1459040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2726" y="1191491"/>
            <a:ext cx="10668001" cy="5227782"/>
          </a:xfrm>
        </p:spPr>
        <p:txBody>
          <a:bodyPr>
            <a:normAutofit/>
          </a:bodyPr>
          <a:lstStyle/>
          <a:p>
            <a:r>
              <a:rPr lang="ru-RU" sz="4200" dirty="0">
                <a:solidFill>
                  <a:srgbClr val="FFC000"/>
                </a:solidFill>
              </a:rPr>
              <a:t>ВИДЫ </a:t>
            </a:r>
            <a:r>
              <a:rPr lang="ru-RU" sz="4200" dirty="0" smtClean="0">
                <a:solidFill>
                  <a:srgbClr val="FFC000"/>
                </a:solidFill>
              </a:rPr>
              <a:t>ПРЕЕМСТВЕННОСТИ</a:t>
            </a:r>
          </a:p>
          <a:p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4. ПСИХОЛОГИЧЕСКАЯ, ПРЕДПОЛАГАЮЩАЯ СОВЕРШЕНСТВОВАНИЕ ОБРАЗОВАТЕЛЬНОГО ПРОЦЕССА С УЧЕТОМ ДИНАМИКИ РАЗВИТИЯ ОБЩИХ И СПЕЦИФИЧЕСКИХ ВОЗРАСТНЫХ ОСОБЕННОСТЕЙ ОБУЧАЮЩИХСЯ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5. УПРАВЛЕНЧЕСКАЯ, ОБЕСПЕЧИВАЮЩАЯ ПРОГНОСТИЧНОСТЬ ФУНКЦИОНИРОВАНИЯ И РАЗВИТИЯ ОБРАЗОВАТЕЛЬНОЙ ОРГАНИЗАЦИИ, ПРОФЕССИОНАЛЬНОГО И ТВОРЧЕСКОГО РОСТА УЧИТЕЛЕЙ, МОНИТОРИНГА РЕЗУЛЬТАТОВ И КАЧЕСТВА ОБРАЗОВАНИЯ, НОРМАТИВНОГО И ОРГАНИЗАЦИОННО-МЕТОДИЧЕСКОГО СОПРОВОЖДЕНИЯ РЕАЛИЗАЦИИ ФГОС. </a:t>
            </a:r>
            <a:endParaRPr lang="ru-RU" dirty="0" smtClean="0"/>
          </a:p>
          <a:p>
            <a:r>
              <a:rPr lang="ru-RU" dirty="0" smtClean="0"/>
              <a:t>6</a:t>
            </a:r>
            <a:r>
              <a:rPr lang="ru-RU" dirty="0"/>
              <a:t>. ПРОЦЕССНАЯ, ПРЕДПОЛАГАЮЩАЯ «СТЫКОВКУ» СТРУКТУРЫ ОСНОВНЫХ ОБРАЗОВАТЕЛЬНЫХ ПРОГРАММ И ИСПОЛЬЗУЕМЫХ УЧЕБНО-МЕТОДИЧЕСКИХ КОМПЛЕКСОВ НА «ВХОДАХ» И «ВЫХОДАХ» УРОВНЕЙ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2001895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4873" y="1089891"/>
            <a:ext cx="10935853" cy="4929909"/>
          </a:xfrm>
        </p:spPr>
        <p:txBody>
          <a:bodyPr>
            <a:normAutofit fontScale="92500" lnSpcReduction="20000"/>
          </a:bodyPr>
          <a:lstStyle/>
          <a:p>
            <a:r>
              <a:rPr lang="ru-RU" sz="3300" dirty="0">
                <a:solidFill>
                  <a:srgbClr val="FFC000"/>
                </a:solidFill>
              </a:rPr>
              <a:t>ФЗ- 273 «ОБ ОБРАЗОВАНИИ В РФ» </a:t>
            </a:r>
            <a:endParaRPr lang="ru-RU" sz="3300" dirty="0" smtClean="0">
              <a:solidFill>
                <a:srgbClr val="FFC000"/>
              </a:solidFill>
            </a:endParaRPr>
          </a:p>
          <a:p>
            <a:endParaRPr lang="ru-RU" sz="3300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ru-RU" sz="3300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ru-RU" dirty="0" smtClean="0"/>
              <a:t>ОПРЕДЕЛЯЕТ </a:t>
            </a:r>
            <a:r>
              <a:rPr lang="ru-RU" dirty="0"/>
              <a:t>ЗАДАЧИ И СТРУКТУРУ СТАНДАРТОВ ОБРАЗОВАТЕЛЬНЫЕ СТАНДАРТЫ ДОЛЖНЫ ОБЕСПЕЧИВАТЬ: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ЕДИНСТВО </a:t>
            </a:r>
            <a:r>
              <a:rPr lang="ru-RU" dirty="0"/>
              <a:t>ОБРАЗОВАТЕЛЬНОГО ПРОСТРАНСТВА РОССИЙСКОЙ </a:t>
            </a:r>
            <a:r>
              <a:rPr lang="ru-RU" dirty="0" smtClean="0"/>
              <a:t>ФЕДЕРАЦИИ</a:t>
            </a:r>
          </a:p>
          <a:p>
            <a:r>
              <a:rPr lang="ru-RU" dirty="0" smtClean="0"/>
              <a:t> </a:t>
            </a:r>
            <a:r>
              <a:rPr lang="ru-RU" dirty="0"/>
              <a:t>◼ ПРЕЕМСТВЕННОСТЬ ОСНОВНЫХ ОБРАЗОВАТЕЛЬНЫХ ПРОГРАММ: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/>
              <a:t>НАЧАЛЬНОГО ОБЩЕГО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/>
              <a:t>ОСНОВНОГО </a:t>
            </a:r>
            <a:r>
              <a:rPr lang="ru-RU" dirty="0" smtClean="0"/>
              <a:t>ОБЩЕГО</a:t>
            </a:r>
          </a:p>
          <a:p>
            <a:r>
              <a:rPr lang="ru-RU" dirty="0" smtClean="0"/>
              <a:t> </a:t>
            </a:r>
            <a:r>
              <a:rPr lang="ru-RU" dirty="0"/>
              <a:t>- СРЕДНЕГО </a:t>
            </a:r>
            <a:r>
              <a:rPr lang="ru-RU" dirty="0" smtClean="0"/>
              <a:t>ОБЩЕГО</a:t>
            </a:r>
          </a:p>
          <a:p>
            <a:r>
              <a:rPr lang="ru-RU" dirty="0" smtClean="0"/>
              <a:t> </a:t>
            </a:r>
            <a:r>
              <a:rPr lang="ru-RU" dirty="0"/>
              <a:t>- НАЧАЛЬНОГО ПРОФЕССИОНАЛЬНОГО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/>
              <a:t>СРЕДНЕГО </a:t>
            </a:r>
            <a:r>
              <a:rPr lang="ru-RU" dirty="0" smtClean="0"/>
              <a:t>ПРОФЕССИОНАЛЬНОГО</a:t>
            </a:r>
          </a:p>
          <a:p>
            <a:r>
              <a:rPr lang="ru-RU" dirty="0" smtClean="0"/>
              <a:t> </a:t>
            </a:r>
            <a:r>
              <a:rPr lang="ru-RU" dirty="0"/>
              <a:t>- ВЫСШЕГО ПРОФЕССИОНАЛЬНОГО ОБРАЗОВАНИЯ </a:t>
            </a:r>
          </a:p>
        </p:txBody>
      </p:sp>
    </p:spTree>
    <p:extLst>
      <p:ext uri="{BB962C8B-B14F-4D97-AF65-F5344CB8AC3E}">
        <p14:creationId xmlns:p14="http://schemas.microsoft.com/office/powerpoint/2010/main" val="1452954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ПРЕЕМСТВЕННОСТЬ И РАЗВИТИЕ ФГОС НОО И ФГОС ООО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564" y="2327563"/>
            <a:ext cx="11600872" cy="4156363"/>
          </a:xfrm>
        </p:spPr>
        <p:txBody>
          <a:bodyPr>
            <a:normAutofit/>
          </a:bodyPr>
          <a:lstStyle/>
          <a:p>
            <a:r>
              <a:rPr lang="ru-RU" dirty="0" smtClean="0"/>
              <a:t>ФГОС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• РЕАЛИЗАЦИЯ ПРЕЕМСТВЕННОСТИ МЕЖДУ НАЧАЛЬНОЙ И ОСНОВНОЙ ШКОЛОЙ ДОЛЖНА ОБЕСПЕЧИТЬ СОЗДАНИЕ СИСТЕМЫ НЕПРЕРЫВНОГО ОБРАЗОВАНИЯ С УЧЕТОМ СОХРАНЕНИЯ САМОЦЕННОСТИ КАЖДОГО ВОЗРАСТНОГО ПЕРИОДА РАЗВИТИЯ УЧАЩЕГОСЯ; 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dirty="0"/>
              <a:t>СФОРМИРОВАННОСТИ УМЕНИЯ УЧИТЬСЯ </a:t>
            </a:r>
            <a:r>
              <a:rPr lang="ru-RU" dirty="0" smtClean="0"/>
              <a:t>В </a:t>
            </a:r>
            <a:r>
              <a:rPr lang="ru-RU" dirty="0"/>
              <a:t>ОБЩЕНИИ КАК ФУНДАМЕНТАЛЬНОГО НОВООБРАЗОВАНИЯ БЫТЬ ГОТОВЫМИ К БУДУЩЕЙ ЖИЗНИ! 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dirty="0"/>
              <a:t>НАПРАВЛЕННОСТИ НА СОХРАНЕНИЕ ЗДОРОВЬЯ, ЭМОЦИОНАЛЬНОГО БЛАГОПОЛУЧИЯ И НА РАЗВИТИЕ ИНДИВИДУАЛЬНОСТИ КАЖДОГО УЧАЩЕГОСЯ</a:t>
            </a:r>
          </a:p>
        </p:txBody>
      </p:sp>
    </p:spTree>
    <p:extLst>
      <p:ext uri="{BB962C8B-B14F-4D97-AF65-F5344CB8AC3E}">
        <p14:creationId xmlns:p14="http://schemas.microsoft.com/office/powerpoint/2010/main" val="369819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910" y="1158395"/>
            <a:ext cx="10437090" cy="706964"/>
          </a:xfrm>
        </p:spPr>
        <p:txBody>
          <a:bodyPr/>
          <a:lstStyle/>
          <a:p>
            <a:r>
              <a:rPr lang="ru-RU" sz="2000" b="1" dirty="0"/>
              <a:t>Министерством просвещения РФ утверждены (приказы </a:t>
            </a:r>
            <a:r>
              <a:rPr lang="ru-RU" sz="2000" b="1" dirty="0" err="1"/>
              <a:t>Минпросвещения</a:t>
            </a:r>
            <a:r>
              <a:rPr lang="ru-RU" sz="2000" b="1" dirty="0"/>
              <a:t> 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от </a:t>
            </a:r>
            <a:r>
              <a:rPr lang="ru-RU" sz="2000" b="1" dirty="0"/>
              <a:t>31.05.2021 № 286 и № 287) </a:t>
            </a:r>
            <a:r>
              <a:rPr lang="ru-RU" sz="2000" b="1" dirty="0"/>
              <a:t> </a:t>
            </a:r>
            <a:r>
              <a:rPr lang="ru-RU" sz="2000" b="1" dirty="0" smtClean="0"/>
              <a:t>обновленные </a:t>
            </a:r>
            <a:r>
              <a:rPr lang="ru-RU" sz="2000" b="1" dirty="0"/>
              <a:t>федеральные государственные образовательные стандарты (далее – ФГОС) начального общего и основного общего образования </a:t>
            </a:r>
            <a:r>
              <a:rPr lang="ru-RU" sz="2000" b="1" dirty="0"/>
              <a:t> </a:t>
            </a:r>
            <a:r>
              <a:rPr lang="ru-RU" sz="2000" b="1" dirty="0" smtClean="0"/>
              <a:t>(</a:t>
            </a:r>
            <a:r>
              <a:rPr lang="ru-RU" sz="2000" b="1" dirty="0"/>
              <a:t>НОО и ООО )</a:t>
            </a:r>
            <a:br>
              <a:rPr lang="ru-RU" sz="2000" b="1" dirty="0"/>
            </a:b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2603499"/>
            <a:ext cx="11120582" cy="373264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2000" dirty="0"/>
              <a:t>Новые требования к результатам образовательной деятельности диктуют новые требования  к построению всего учебного процесса. Ключевыми принципами построения современной развивающей учебной деятельности являются принципы непрерывности и преемственности образования. Именно успешное решение проблем преемственности позволяет создать целостную систему непрерывного образования, адекватно удовлетворяющую образовательные запросы каждой личности в соответствии с её способностями, а также обеспечить достижение необходимых образовательных результатов.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97713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вет директоров">
  <a:themeElements>
    <a:clrScheme name="Совет директоров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Совет директоров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вет директоров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22</TotalTime>
  <Words>565</Words>
  <Application>Microsoft Office PowerPoint</Application>
  <PresentationFormat>Широкоэкранный</PresentationFormat>
  <Paragraphs>50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Совет директоров</vt:lpstr>
      <vt:lpstr>  «ФГОС: преемственность при переходе из начальной школы в основную»  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ПРЕЕМСТВЕННОСТЬ И РАЗВИТИЕ ФГОС НОО И ФГОС ООО </vt:lpstr>
      <vt:lpstr>Министерством просвещения РФ утверждены (приказы Минпросвещения  от 31.05.2021 № 286 и № 287)  обновленные федеральные государственные образовательные стандарты (далее – ФГОС) начального общего и основного общего образования  (НОО и ООО 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«ФГОС: преемственность при переходе из начальной школы в основную»   </dc:title>
  <dc:creator>777</dc:creator>
  <cp:lastModifiedBy>777</cp:lastModifiedBy>
  <cp:revision>3</cp:revision>
  <dcterms:created xsi:type="dcterms:W3CDTF">2023-03-25T08:39:25Z</dcterms:created>
  <dcterms:modified xsi:type="dcterms:W3CDTF">2023-03-25T09:01:45Z</dcterms:modified>
</cp:coreProperties>
</file>